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772400" cy="100584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9" autoAdjust="0"/>
    <p:restoredTop sz="94660"/>
  </p:normalViewPr>
  <p:slideViewPr>
    <p:cSldViewPr>
      <p:cViewPr varScale="1">
        <p:scale>
          <a:sx n="75" d="100"/>
          <a:sy n="75" d="100"/>
        </p:scale>
        <p:origin x="1170" y="66"/>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DF37CE-4897-40D0-9DF4-C8FA33969D75}" type="datetimeFigureOut">
              <a:rPr lang="en-US" smtClean="0"/>
              <a:t>11/20/2019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79982-7DE3-46D0-A2DF-DE8A7BED3595}" type="slidenum">
              <a:rPr lang="en-US" smtClean="0"/>
              <a:t>‹#›</a:t>
            </a:fld>
            <a:endParaRPr lang="en-US"/>
          </a:p>
        </p:txBody>
      </p:sp>
    </p:spTree>
    <p:extLst>
      <p:ext uri="{BB962C8B-B14F-4D97-AF65-F5344CB8AC3E}">
        <p14:creationId xmlns:p14="http://schemas.microsoft.com/office/powerpoint/2010/main" val="1614621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DF37CE-4897-40D0-9DF4-C8FA33969D75}" type="datetimeFigureOut">
              <a:rPr lang="en-US" smtClean="0"/>
              <a:t>11/20/2019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79982-7DE3-46D0-A2DF-DE8A7BED3595}" type="slidenum">
              <a:rPr lang="en-US" smtClean="0"/>
              <a:t>‹#›</a:t>
            </a:fld>
            <a:endParaRPr lang="en-US"/>
          </a:p>
        </p:txBody>
      </p:sp>
    </p:spTree>
    <p:extLst>
      <p:ext uri="{BB962C8B-B14F-4D97-AF65-F5344CB8AC3E}">
        <p14:creationId xmlns:p14="http://schemas.microsoft.com/office/powerpoint/2010/main" val="469742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DF37CE-4897-40D0-9DF4-C8FA33969D75}" type="datetimeFigureOut">
              <a:rPr lang="en-US" smtClean="0"/>
              <a:t>11/20/2019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79982-7DE3-46D0-A2DF-DE8A7BED3595}" type="slidenum">
              <a:rPr lang="en-US" smtClean="0"/>
              <a:t>‹#›</a:t>
            </a:fld>
            <a:endParaRPr lang="en-US"/>
          </a:p>
        </p:txBody>
      </p:sp>
    </p:spTree>
    <p:extLst>
      <p:ext uri="{BB962C8B-B14F-4D97-AF65-F5344CB8AC3E}">
        <p14:creationId xmlns:p14="http://schemas.microsoft.com/office/powerpoint/2010/main" val="3322360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DF37CE-4897-40D0-9DF4-C8FA33969D75}" type="datetimeFigureOut">
              <a:rPr lang="en-US" smtClean="0"/>
              <a:t>11/20/2019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79982-7DE3-46D0-A2DF-DE8A7BED3595}" type="slidenum">
              <a:rPr lang="en-US" smtClean="0"/>
              <a:t>‹#›</a:t>
            </a:fld>
            <a:endParaRPr lang="en-US"/>
          </a:p>
        </p:txBody>
      </p:sp>
    </p:spTree>
    <p:extLst>
      <p:ext uri="{BB962C8B-B14F-4D97-AF65-F5344CB8AC3E}">
        <p14:creationId xmlns:p14="http://schemas.microsoft.com/office/powerpoint/2010/main" val="4238141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DF37CE-4897-40D0-9DF4-C8FA33969D75}" type="datetimeFigureOut">
              <a:rPr lang="en-US" smtClean="0"/>
              <a:t>11/20/2019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79982-7DE3-46D0-A2DF-DE8A7BED3595}" type="slidenum">
              <a:rPr lang="en-US" smtClean="0"/>
              <a:t>‹#›</a:t>
            </a:fld>
            <a:endParaRPr lang="en-US"/>
          </a:p>
        </p:txBody>
      </p:sp>
    </p:spTree>
    <p:extLst>
      <p:ext uri="{BB962C8B-B14F-4D97-AF65-F5344CB8AC3E}">
        <p14:creationId xmlns:p14="http://schemas.microsoft.com/office/powerpoint/2010/main" val="296527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DF37CE-4897-40D0-9DF4-C8FA33969D75}" type="datetimeFigureOut">
              <a:rPr lang="en-US" smtClean="0"/>
              <a:t>11/20/2019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F79982-7DE3-46D0-A2DF-DE8A7BED3595}" type="slidenum">
              <a:rPr lang="en-US" smtClean="0"/>
              <a:t>‹#›</a:t>
            </a:fld>
            <a:endParaRPr lang="en-US"/>
          </a:p>
        </p:txBody>
      </p:sp>
    </p:spTree>
    <p:extLst>
      <p:ext uri="{BB962C8B-B14F-4D97-AF65-F5344CB8AC3E}">
        <p14:creationId xmlns:p14="http://schemas.microsoft.com/office/powerpoint/2010/main" val="1075095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DF37CE-4897-40D0-9DF4-C8FA33969D75}" type="datetimeFigureOut">
              <a:rPr lang="en-US" smtClean="0"/>
              <a:t>11/20/2019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F79982-7DE3-46D0-A2DF-DE8A7BED3595}" type="slidenum">
              <a:rPr lang="en-US" smtClean="0"/>
              <a:t>‹#›</a:t>
            </a:fld>
            <a:endParaRPr lang="en-US"/>
          </a:p>
        </p:txBody>
      </p:sp>
    </p:spTree>
    <p:extLst>
      <p:ext uri="{BB962C8B-B14F-4D97-AF65-F5344CB8AC3E}">
        <p14:creationId xmlns:p14="http://schemas.microsoft.com/office/powerpoint/2010/main" val="2920152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DF37CE-4897-40D0-9DF4-C8FA33969D75}" type="datetimeFigureOut">
              <a:rPr lang="en-US" smtClean="0"/>
              <a:t>11/20/2019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F79982-7DE3-46D0-A2DF-DE8A7BED3595}" type="slidenum">
              <a:rPr lang="en-US" smtClean="0"/>
              <a:t>‹#›</a:t>
            </a:fld>
            <a:endParaRPr lang="en-US"/>
          </a:p>
        </p:txBody>
      </p:sp>
    </p:spTree>
    <p:extLst>
      <p:ext uri="{BB962C8B-B14F-4D97-AF65-F5344CB8AC3E}">
        <p14:creationId xmlns:p14="http://schemas.microsoft.com/office/powerpoint/2010/main" val="4231287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DF37CE-4897-40D0-9DF4-C8FA33969D75}" type="datetimeFigureOut">
              <a:rPr lang="en-US" smtClean="0"/>
              <a:t>11/20/2019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F79982-7DE3-46D0-A2DF-DE8A7BED3595}" type="slidenum">
              <a:rPr lang="en-US" smtClean="0"/>
              <a:t>‹#›</a:t>
            </a:fld>
            <a:endParaRPr lang="en-US"/>
          </a:p>
        </p:txBody>
      </p:sp>
    </p:spTree>
    <p:extLst>
      <p:ext uri="{BB962C8B-B14F-4D97-AF65-F5344CB8AC3E}">
        <p14:creationId xmlns:p14="http://schemas.microsoft.com/office/powerpoint/2010/main" val="2338801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DF37CE-4897-40D0-9DF4-C8FA33969D75}" type="datetimeFigureOut">
              <a:rPr lang="en-US" smtClean="0"/>
              <a:t>11/20/2019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F79982-7DE3-46D0-A2DF-DE8A7BED3595}" type="slidenum">
              <a:rPr lang="en-US" smtClean="0"/>
              <a:t>‹#›</a:t>
            </a:fld>
            <a:endParaRPr lang="en-US"/>
          </a:p>
        </p:txBody>
      </p:sp>
    </p:spTree>
    <p:extLst>
      <p:ext uri="{BB962C8B-B14F-4D97-AF65-F5344CB8AC3E}">
        <p14:creationId xmlns:p14="http://schemas.microsoft.com/office/powerpoint/2010/main" val="803496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DF37CE-4897-40D0-9DF4-C8FA33969D75}" type="datetimeFigureOut">
              <a:rPr lang="en-US" smtClean="0"/>
              <a:t>11/20/2019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F79982-7DE3-46D0-A2DF-DE8A7BED3595}" type="slidenum">
              <a:rPr lang="en-US" smtClean="0"/>
              <a:t>‹#›</a:t>
            </a:fld>
            <a:endParaRPr lang="en-US"/>
          </a:p>
        </p:txBody>
      </p:sp>
    </p:spTree>
    <p:extLst>
      <p:ext uri="{BB962C8B-B14F-4D97-AF65-F5344CB8AC3E}">
        <p14:creationId xmlns:p14="http://schemas.microsoft.com/office/powerpoint/2010/main" val="3982965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8CDF37CE-4897-40D0-9DF4-C8FA33969D75}" type="datetimeFigureOut">
              <a:rPr lang="en-US" smtClean="0"/>
              <a:t>11/20/2019</a:t>
            </a:fld>
            <a:endParaRPr lang="en-US"/>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D0F79982-7DE3-46D0-A2DF-DE8A7BED3595}" type="slidenum">
              <a:rPr lang="en-US" smtClean="0"/>
              <a:t>‹#›</a:t>
            </a:fld>
            <a:endParaRPr lang="en-US"/>
          </a:p>
        </p:txBody>
      </p:sp>
    </p:spTree>
    <p:extLst>
      <p:ext uri="{BB962C8B-B14F-4D97-AF65-F5344CB8AC3E}">
        <p14:creationId xmlns:p14="http://schemas.microsoft.com/office/powerpoint/2010/main" val="2451437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Picture 3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228600"/>
            <a:ext cx="7315200" cy="9601200"/>
          </a:xfrm>
          <a:prstGeom prst="rect">
            <a:avLst/>
          </a:prstGeom>
        </p:spPr>
      </p:pic>
      <p:sp>
        <p:nvSpPr>
          <p:cNvPr id="2" name="TextBox 1"/>
          <p:cNvSpPr txBox="1"/>
          <p:nvPr/>
        </p:nvSpPr>
        <p:spPr>
          <a:xfrm>
            <a:off x="762000" y="457200"/>
            <a:ext cx="5029200" cy="830997"/>
          </a:xfrm>
          <a:prstGeom prst="rect">
            <a:avLst/>
          </a:prstGeom>
          <a:noFill/>
        </p:spPr>
        <p:txBody>
          <a:bodyPr wrap="square" rtlCol="0">
            <a:spAutoFit/>
          </a:bodyPr>
          <a:lstStyle/>
          <a:p>
            <a:pPr algn="ctr"/>
            <a:r>
              <a:rPr lang="en-US" sz="4800" dirty="0" smtClean="0">
                <a:latin typeface="KG Red Hands Outline" panose="02000000000000000000" pitchFamily="2" charset="0"/>
              </a:rPr>
              <a:t>Kindergarten</a:t>
            </a:r>
            <a:endParaRPr lang="en-US" sz="4800" dirty="0">
              <a:latin typeface="KG Red Hands Outline" panose="02000000000000000000" pitchFamily="2" charset="0"/>
            </a:endParaRPr>
          </a:p>
        </p:txBody>
      </p:sp>
      <p:sp>
        <p:nvSpPr>
          <p:cNvPr id="3" name="TextBox 2"/>
          <p:cNvSpPr txBox="1"/>
          <p:nvPr/>
        </p:nvSpPr>
        <p:spPr>
          <a:xfrm>
            <a:off x="5876365" y="1143000"/>
            <a:ext cx="1295400" cy="584775"/>
          </a:xfrm>
          <a:prstGeom prst="rect">
            <a:avLst/>
          </a:prstGeom>
          <a:noFill/>
        </p:spPr>
        <p:txBody>
          <a:bodyPr wrap="square" rtlCol="0">
            <a:spAutoFit/>
          </a:bodyPr>
          <a:lstStyle/>
          <a:p>
            <a:pPr algn="ctr"/>
            <a:r>
              <a:rPr lang="en-US" sz="1600" dirty="0" smtClean="0">
                <a:latin typeface="KG Miss Kindergarten" panose="02000000000000000000" pitchFamily="2" charset="0"/>
              </a:rPr>
              <a:t>Week </a:t>
            </a:r>
            <a:r>
              <a:rPr lang="en-US" sz="1600" dirty="0" smtClean="0">
                <a:latin typeface="KG Miss Kindergarten" panose="02000000000000000000" pitchFamily="2" charset="0"/>
              </a:rPr>
              <a:t>17:</a:t>
            </a:r>
            <a:endParaRPr lang="en-US" sz="1600" dirty="0" smtClean="0">
              <a:latin typeface="KG Miss Kindergarten" panose="02000000000000000000" pitchFamily="2" charset="0"/>
            </a:endParaRPr>
          </a:p>
          <a:p>
            <a:pPr algn="ctr"/>
            <a:r>
              <a:rPr lang="en-US" sz="1600" dirty="0" smtClean="0">
                <a:latin typeface="KG Miss Kindergarten" panose="02000000000000000000" pitchFamily="2" charset="0"/>
              </a:rPr>
              <a:t>12/2-12/6</a:t>
            </a:r>
            <a:endParaRPr lang="en-US" sz="1600" dirty="0">
              <a:latin typeface="KG Miss Kindergarten" panose="02000000000000000000" pitchFamily="2" charset="0"/>
            </a:endParaRPr>
          </a:p>
        </p:txBody>
      </p:sp>
      <p:sp>
        <p:nvSpPr>
          <p:cNvPr id="4" name="TextBox 3"/>
          <p:cNvSpPr txBox="1"/>
          <p:nvPr/>
        </p:nvSpPr>
        <p:spPr>
          <a:xfrm>
            <a:off x="381000" y="3048000"/>
            <a:ext cx="3505200" cy="1908215"/>
          </a:xfrm>
          <a:prstGeom prst="rect">
            <a:avLst/>
          </a:prstGeom>
          <a:noFill/>
        </p:spPr>
        <p:txBody>
          <a:bodyPr wrap="square" rtlCol="0">
            <a:spAutoFit/>
          </a:bodyPr>
          <a:lstStyle/>
          <a:p>
            <a:r>
              <a:rPr lang="en-US" sz="1200" b="1" dirty="0" smtClean="0">
                <a:latin typeface="KG Miss Kindergarten" panose="02000000000000000000" pitchFamily="2" charset="0"/>
              </a:rPr>
              <a:t>12/2-12/9: </a:t>
            </a:r>
            <a:r>
              <a:rPr lang="en-US" sz="1200" dirty="0" smtClean="0">
                <a:latin typeface="KG Miss Kindergarten" panose="02000000000000000000" pitchFamily="2" charset="0"/>
              </a:rPr>
              <a:t>MOY </a:t>
            </a:r>
            <a:r>
              <a:rPr lang="en-US" sz="1200" smtClean="0">
                <a:latin typeface="KG Miss Kindergarten" panose="02000000000000000000" pitchFamily="2" charset="0"/>
              </a:rPr>
              <a:t>MAPS Testing Begins</a:t>
            </a:r>
            <a:endParaRPr lang="en-US" sz="1200" b="1" smtClean="0">
              <a:latin typeface="KG Miss Kindergarten" panose="02000000000000000000" pitchFamily="2" charset="0"/>
            </a:endParaRPr>
          </a:p>
          <a:p>
            <a:r>
              <a:rPr lang="en-US" sz="1200" b="1" dirty="0" smtClean="0">
                <a:latin typeface="KG Miss Kindergarten" panose="02000000000000000000" pitchFamily="2" charset="0"/>
              </a:rPr>
              <a:t>12/9-12/13: </a:t>
            </a:r>
            <a:r>
              <a:rPr lang="en-US" sz="1200" dirty="0" smtClean="0">
                <a:latin typeface="KG Miss Kindergarten" panose="02000000000000000000" pitchFamily="2" charset="0"/>
              </a:rPr>
              <a:t>Book Fair</a:t>
            </a:r>
          </a:p>
          <a:p>
            <a:r>
              <a:rPr lang="en-US" sz="1200" b="1" dirty="0" smtClean="0">
                <a:latin typeface="KG Miss Kindergarten" panose="02000000000000000000" pitchFamily="2" charset="0"/>
              </a:rPr>
              <a:t>12/16-12/10: </a:t>
            </a:r>
            <a:r>
              <a:rPr lang="en-US" sz="1200" dirty="0" smtClean="0">
                <a:latin typeface="KG Miss Kindergarten" panose="02000000000000000000" pitchFamily="2" charset="0"/>
              </a:rPr>
              <a:t>PTA Holiday Shop</a:t>
            </a:r>
          </a:p>
          <a:p>
            <a:r>
              <a:rPr lang="en-US" sz="1200" b="1" dirty="0" smtClean="0">
                <a:latin typeface="KG Miss Kindergarten" panose="02000000000000000000" pitchFamily="2" charset="0"/>
              </a:rPr>
              <a:t>12/18: </a:t>
            </a:r>
            <a:r>
              <a:rPr lang="en-US" sz="1200" dirty="0" smtClean="0">
                <a:latin typeface="KG Miss Kindergarten" panose="02000000000000000000" pitchFamily="2" charset="0"/>
              </a:rPr>
              <a:t>Grinch Day</a:t>
            </a:r>
          </a:p>
          <a:p>
            <a:r>
              <a:rPr lang="en-US" sz="1200" b="1" dirty="0" smtClean="0">
                <a:latin typeface="KG Miss Kindergarten" panose="02000000000000000000" pitchFamily="2" charset="0"/>
              </a:rPr>
              <a:t>12/19: </a:t>
            </a:r>
            <a:r>
              <a:rPr lang="en-US" sz="1200" dirty="0" smtClean="0">
                <a:latin typeface="KG Miss Kindergarten" panose="02000000000000000000" pitchFamily="2" charset="0"/>
              </a:rPr>
              <a:t>Kindergarten Christmas Program @9:30am in Cafeteria/Cookie Decorating</a:t>
            </a:r>
          </a:p>
          <a:p>
            <a:r>
              <a:rPr lang="en-US" sz="1200" b="1" dirty="0" smtClean="0">
                <a:latin typeface="KG Miss Kindergarten" panose="02000000000000000000" pitchFamily="2" charset="0"/>
              </a:rPr>
              <a:t>12/19: </a:t>
            </a:r>
            <a:r>
              <a:rPr lang="en-US" sz="1200" dirty="0" smtClean="0">
                <a:latin typeface="KG Miss Kindergarten" panose="02000000000000000000" pitchFamily="2" charset="0"/>
              </a:rPr>
              <a:t>Christmas Feast</a:t>
            </a:r>
          </a:p>
          <a:p>
            <a:r>
              <a:rPr lang="en-US" sz="1200" b="1" dirty="0" smtClean="0">
                <a:latin typeface="KG Miss Kindergarten" panose="02000000000000000000" pitchFamily="2" charset="0"/>
              </a:rPr>
              <a:t>12/20: </a:t>
            </a:r>
            <a:r>
              <a:rPr lang="en-US" sz="1200" dirty="0" smtClean="0">
                <a:latin typeface="KG Miss Kindergarten" panose="02000000000000000000" pitchFamily="2" charset="0"/>
              </a:rPr>
              <a:t>Polar Express Day/Christmas Party</a:t>
            </a:r>
            <a:endParaRPr lang="en-US" sz="1200" b="1" dirty="0" smtClean="0">
              <a:latin typeface="KG Miss Kindergarten" panose="02000000000000000000" pitchFamily="2" charset="0"/>
            </a:endParaRPr>
          </a:p>
          <a:p>
            <a:endParaRPr lang="en-US" sz="1100" b="1" dirty="0" smtClean="0">
              <a:latin typeface="KG Miss Kindergarten" panose="02000000000000000000" pitchFamily="2" charset="0"/>
            </a:endParaRPr>
          </a:p>
          <a:p>
            <a:endParaRPr lang="en-US" sz="1100" b="1" dirty="0" smtClean="0">
              <a:latin typeface="KG Miss Kindergarten" panose="02000000000000000000" pitchFamily="2" charset="0"/>
            </a:endParaRPr>
          </a:p>
        </p:txBody>
      </p:sp>
      <p:sp>
        <p:nvSpPr>
          <p:cNvPr id="5" name="TextBox 4"/>
          <p:cNvSpPr txBox="1"/>
          <p:nvPr/>
        </p:nvSpPr>
        <p:spPr>
          <a:xfrm>
            <a:off x="495300" y="5257800"/>
            <a:ext cx="3238500" cy="1384995"/>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latin typeface="KG Miss Kindergarten" panose="02000000000000000000" pitchFamily="2" charset="0"/>
              </a:rPr>
              <a:t>School starts at 9:00am. Breakfast is served at 8:30am. Students cannot be dropped off before 8:30am. </a:t>
            </a:r>
          </a:p>
          <a:p>
            <a:pPr marL="285750" indent="-285750" algn="r">
              <a:buFont typeface="Arial" panose="020B0604020202020204" pitchFamily="34" charset="0"/>
              <a:buChar char="•"/>
            </a:pPr>
            <a:r>
              <a:rPr lang="en-US" sz="1400" b="1" dirty="0" smtClean="0">
                <a:latin typeface="KG Miss Kindergarten" panose="02000000000000000000" pitchFamily="2" charset="0"/>
              </a:rPr>
              <a:t>Please send in an excuse when your student is absent</a:t>
            </a:r>
            <a:r>
              <a:rPr lang="en-US" sz="1400" dirty="0" smtClean="0">
                <a:latin typeface="KG Miss Kindergarten" panose="02000000000000000000" pitchFamily="2" charset="0"/>
              </a:rPr>
              <a:t>. </a:t>
            </a:r>
            <a:endParaRPr lang="en-US" sz="1400" dirty="0">
              <a:latin typeface="KG Miss Kindergarten" panose="02000000000000000000" pitchFamily="2" charset="0"/>
            </a:endParaRPr>
          </a:p>
        </p:txBody>
      </p:sp>
      <p:sp>
        <p:nvSpPr>
          <p:cNvPr id="6" name="TextBox 5"/>
          <p:cNvSpPr txBox="1"/>
          <p:nvPr/>
        </p:nvSpPr>
        <p:spPr>
          <a:xfrm>
            <a:off x="3886200" y="3048000"/>
            <a:ext cx="3505200" cy="3785652"/>
          </a:xfrm>
          <a:prstGeom prst="rect">
            <a:avLst/>
          </a:prstGeom>
          <a:noFill/>
        </p:spPr>
        <p:txBody>
          <a:bodyPr wrap="square" rtlCol="0">
            <a:spAutoFit/>
          </a:bodyPr>
          <a:lstStyle/>
          <a:p>
            <a:r>
              <a:rPr lang="en-US" sz="1400" b="1" dirty="0" smtClean="0">
                <a:latin typeface="KG Miss Kindergarten" panose="02000000000000000000" pitchFamily="2" charset="0"/>
              </a:rPr>
              <a:t>Math: </a:t>
            </a:r>
            <a:r>
              <a:rPr lang="en-US" sz="1400" dirty="0" smtClean="0">
                <a:latin typeface="KG Miss Kindergarten" panose="02000000000000000000" pitchFamily="2" charset="0"/>
              </a:rPr>
              <a:t>Module 3 Topic </a:t>
            </a:r>
            <a:r>
              <a:rPr lang="en-US" sz="1400" dirty="0" smtClean="0">
                <a:latin typeface="KG Miss Kindergarten" panose="02000000000000000000" pitchFamily="2" charset="0"/>
              </a:rPr>
              <a:t>C: </a:t>
            </a:r>
            <a:r>
              <a:rPr lang="en-US" sz="1400" dirty="0">
                <a:latin typeface="KG Miss Kindergarten" panose="02000000000000000000" pitchFamily="2" charset="0"/>
              </a:rPr>
              <a:t>Comparison of </a:t>
            </a:r>
            <a:r>
              <a:rPr lang="en-US" sz="1400" dirty="0" smtClean="0">
                <a:latin typeface="KG Miss Kindergarten" panose="02000000000000000000" pitchFamily="2" charset="0"/>
              </a:rPr>
              <a:t>Weight</a:t>
            </a:r>
          </a:p>
          <a:p>
            <a:endParaRPr lang="en-US" sz="1400" b="1" dirty="0">
              <a:latin typeface="KG Miss Kindergarten" panose="02000000000000000000" pitchFamily="2" charset="0"/>
            </a:endParaRPr>
          </a:p>
          <a:p>
            <a:r>
              <a:rPr lang="en-US" sz="1400" b="1" dirty="0" smtClean="0">
                <a:latin typeface="KG Miss Kindergarten" panose="02000000000000000000" pitchFamily="2" charset="0"/>
              </a:rPr>
              <a:t>Reading: </a:t>
            </a:r>
            <a:r>
              <a:rPr lang="en-US" sz="1400" dirty="0" smtClean="0">
                <a:latin typeface="KG Miss Kindergarten" panose="02000000000000000000" pitchFamily="2" charset="0"/>
              </a:rPr>
              <a:t>Theme: </a:t>
            </a:r>
            <a:r>
              <a:rPr lang="en-US" sz="1400" dirty="0" smtClean="0">
                <a:latin typeface="KG Miss Kindergarten" panose="02000000000000000000" pitchFamily="2" charset="0"/>
              </a:rPr>
              <a:t>Reindeer</a:t>
            </a:r>
            <a:endParaRPr lang="en-US" sz="1400" dirty="0" smtClean="0">
              <a:latin typeface="KG Miss Kindergarten" panose="02000000000000000000" pitchFamily="2" charset="0"/>
            </a:endParaRPr>
          </a:p>
          <a:p>
            <a:r>
              <a:rPr lang="en-US" sz="1400" u="sng" dirty="0" smtClean="0">
                <a:latin typeface="KG Miss Kindergarten" panose="02000000000000000000" pitchFamily="2" charset="0"/>
              </a:rPr>
              <a:t>Strategy</a:t>
            </a:r>
            <a:r>
              <a:rPr lang="en-US" sz="1400" dirty="0" smtClean="0">
                <a:latin typeface="KG Miss Kindergarten" panose="02000000000000000000" pitchFamily="2" charset="0"/>
              </a:rPr>
              <a:t>: </a:t>
            </a:r>
            <a:r>
              <a:rPr lang="en-US" sz="1400" dirty="0" smtClean="0">
                <a:latin typeface="KG Miss Kindergarten" panose="02000000000000000000" pitchFamily="2" charset="0"/>
              </a:rPr>
              <a:t>Questioning </a:t>
            </a:r>
            <a:endParaRPr lang="en-US" sz="1400" dirty="0" smtClean="0">
              <a:latin typeface="KG Miss Kindergarten" panose="02000000000000000000" pitchFamily="2" charset="0"/>
            </a:endParaRPr>
          </a:p>
          <a:p>
            <a:endParaRPr lang="en-US" sz="1400" b="1" dirty="0">
              <a:latin typeface="KG Miss Kindergarten" panose="02000000000000000000" pitchFamily="2" charset="0"/>
            </a:endParaRPr>
          </a:p>
          <a:p>
            <a:r>
              <a:rPr lang="en-US" sz="1400" b="1" dirty="0" smtClean="0">
                <a:latin typeface="KG Miss Kindergarten" panose="02000000000000000000" pitchFamily="2" charset="0"/>
              </a:rPr>
              <a:t>Writing: </a:t>
            </a:r>
            <a:r>
              <a:rPr lang="en-US" sz="1400" dirty="0" smtClean="0">
                <a:latin typeface="KG Miss Kindergarten" panose="02000000000000000000" pitchFamily="2" charset="0"/>
              </a:rPr>
              <a:t>Authors! Yes!</a:t>
            </a:r>
          </a:p>
          <a:p>
            <a:endParaRPr lang="en-US" sz="1400" b="1" dirty="0">
              <a:latin typeface="KG Miss Kindergarten" panose="02000000000000000000" pitchFamily="2" charset="0"/>
            </a:endParaRPr>
          </a:p>
          <a:p>
            <a:r>
              <a:rPr lang="en-US" sz="1400" b="1" dirty="0" smtClean="0">
                <a:latin typeface="KG Miss Kindergarten" panose="02000000000000000000" pitchFamily="2" charset="0"/>
              </a:rPr>
              <a:t>Phonics: </a:t>
            </a:r>
            <a:r>
              <a:rPr lang="en-US" sz="1400" dirty="0" smtClean="0">
                <a:latin typeface="KG Miss Kindergarten" panose="02000000000000000000" pitchFamily="2" charset="0"/>
              </a:rPr>
              <a:t>CVC Words; Uppercase </a:t>
            </a:r>
            <a:r>
              <a:rPr lang="en-US" sz="1400" dirty="0" smtClean="0">
                <a:latin typeface="KG Miss Kindergarten" panose="02000000000000000000" pitchFamily="2" charset="0"/>
              </a:rPr>
              <a:t>Letters F-J; Syllables</a:t>
            </a:r>
          </a:p>
          <a:p>
            <a:endParaRPr lang="en-US" sz="1400" b="1" dirty="0">
              <a:latin typeface="KG Miss Kindergarten" panose="02000000000000000000" pitchFamily="2" charset="0"/>
            </a:endParaRPr>
          </a:p>
          <a:p>
            <a:r>
              <a:rPr lang="en-US" sz="1400" b="1" dirty="0" smtClean="0">
                <a:latin typeface="KG Miss Kindergarten" panose="02000000000000000000" pitchFamily="2" charset="0"/>
              </a:rPr>
              <a:t>Social Studies: </a:t>
            </a:r>
            <a:r>
              <a:rPr lang="en-US" sz="1400" dirty="0" smtClean="0">
                <a:latin typeface="KG Miss Kindergarten" panose="02000000000000000000" pitchFamily="2" charset="0"/>
              </a:rPr>
              <a:t>Holidays Around the World</a:t>
            </a:r>
            <a:endParaRPr lang="en-US" sz="1400" b="1" dirty="0" smtClean="0">
              <a:latin typeface="KG Miss Kindergarten" panose="02000000000000000000" pitchFamily="2" charset="0"/>
            </a:endParaRPr>
          </a:p>
          <a:p>
            <a:endParaRPr lang="en-US" sz="1600" b="1" dirty="0" smtClean="0">
              <a:latin typeface="KG Miss Kindergarten" panose="02000000000000000000" pitchFamily="2" charset="0"/>
            </a:endParaRPr>
          </a:p>
          <a:p>
            <a:pPr algn="ctr"/>
            <a:r>
              <a:rPr lang="en-US" sz="1400" b="1" dirty="0" smtClean="0">
                <a:latin typeface="KG Miss Kindergarten" panose="02000000000000000000" pitchFamily="2" charset="0"/>
              </a:rPr>
              <a:t>We are visiting the school library and checking out books. Please make sure books come back each day. </a:t>
            </a:r>
            <a:endParaRPr lang="en-US" sz="1400" b="1" dirty="0">
              <a:latin typeface="KG Miss Kindergarten" panose="02000000000000000000" pitchFamily="2" charset="0"/>
            </a:endParaRPr>
          </a:p>
        </p:txBody>
      </p:sp>
      <p:sp>
        <p:nvSpPr>
          <p:cNvPr id="7" name="TextBox 6"/>
          <p:cNvSpPr txBox="1"/>
          <p:nvPr/>
        </p:nvSpPr>
        <p:spPr>
          <a:xfrm>
            <a:off x="1905000" y="7635266"/>
            <a:ext cx="5486400" cy="2046714"/>
          </a:xfrm>
          <a:prstGeom prst="rect">
            <a:avLst/>
          </a:prstGeom>
          <a:noFill/>
        </p:spPr>
        <p:txBody>
          <a:bodyPr wrap="square" rtlCol="0">
            <a:spAutoFit/>
          </a:bodyPr>
          <a:lstStyle/>
          <a:p>
            <a:r>
              <a:rPr lang="en-US" sz="1400" dirty="0" smtClean="0">
                <a:latin typeface="KG Miss Kindergarten" panose="02000000000000000000" pitchFamily="2" charset="0"/>
              </a:rPr>
              <a:t>We hope that you had a great Thanksgiving break! We are looking forward to a fun-filled 3 weeks of learning! </a:t>
            </a:r>
            <a:r>
              <a:rPr lang="en-US" sz="1400" b="1" u="sng" dirty="0" smtClean="0">
                <a:latin typeface="KG Miss Kindergarten" panose="02000000000000000000" pitchFamily="2" charset="0"/>
              </a:rPr>
              <a:t>We begin our MAPS testing this week! </a:t>
            </a:r>
            <a:r>
              <a:rPr lang="en-US" sz="1400" dirty="0" smtClean="0">
                <a:latin typeface="KG Miss Kindergarten" panose="02000000000000000000" pitchFamily="2" charset="0"/>
              </a:rPr>
              <a:t>Please make sure that students are well rested and are present each day for testing. Please see your teacher for the schedule. We are also in the middle of our Attendance challenge! Let’s keep up the great work in attending each day! Make it a great week on purpose!</a:t>
            </a:r>
            <a:endParaRPr lang="en-US" sz="1200" dirty="0" smtClean="0">
              <a:latin typeface="KG Miss Kindergarten" panose="02000000000000000000" pitchFamily="2" charset="0"/>
            </a:endParaRPr>
          </a:p>
          <a:p>
            <a:pPr algn="ctr"/>
            <a:r>
              <a:rPr lang="en-US" sz="1500" dirty="0" smtClean="0">
                <a:latin typeface="KG Miss Kindergarten" panose="02000000000000000000" pitchFamily="2" charset="0"/>
              </a:rPr>
              <a:t>~Ms. Summerour, Mrs. Thomas, Mrs. Tovar, and Dr. A</a:t>
            </a:r>
          </a:p>
        </p:txBody>
      </p:sp>
    </p:spTree>
    <p:extLst>
      <p:ext uri="{BB962C8B-B14F-4D97-AF65-F5344CB8AC3E}">
        <p14:creationId xmlns:p14="http://schemas.microsoft.com/office/powerpoint/2010/main" val="39076383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994</TotalTime>
  <Words>236</Words>
  <Application>Microsoft Office PowerPoint</Application>
  <PresentationFormat>Custom</PresentationFormat>
  <Paragraphs>26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KG Miss Kindergarten</vt:lpstr>
      <vt:lpstr>KG Red Hands Outline</vt:lpstr>
      <vt:lpstr>Office Theme</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Bregan</dc:creator>
  <cp:lastModifiedBy>Nancy Summerour</cp:lastModifiedBy>
  <cp:revision>83</cp:revision>
  <cp:lastPrinted>2019-11-20T13:10:30Z</cp:lastPrinted>
  <dcterms:created xsi:type="dcterms:W3CDTF">2016-07-25T13:28:43Z</dcterms:created>
  <dcterms:modified xsi:type="dcterms:W3CDTF">2019-11-20T13:10:41Z</dcterms:modified>
</cp:coreProperties>
</file>